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sldIdLst>
    <p:sldId id="1059" r:id="rId5"/>
    <p:sldId id="980" r:id="rId6"/>
    <p:sldId id="1069" r:id="rId7"/>
    <p:sldId id="701" r:id="rId8"/>
    <p:sldId id="700" r:id="rId9"/>
    <p:sldId id="1005" r:id="rId10"/>
    <p:sldId id="868" r:id="rId11"/>
    <p:sldId id="1037" r:id="rId12"/>
    <p:sldId id="1077" r:id="rId13"/>
    <p:sldId id="1078" r:id="rId14"/>
    <p:sldId id="1053" r:id="rId15"/>
    <p:sldId id="1061" r:id="rId16"/>
    <p:sldId id="1073" r:id="rId17"/>
    <p:sldId id="1072" r:id="rId18"/>
    <p:sldId id="258" r:id="rId19"/>
    <p:sldId id="1079" r:id="rId20"/>
    <p:sldId id="952" r:id="rId21"/>
    <p:sldId id="953" r:id="rId22"/>
    <p:sldId id="880" r:id="rId23"/>
    <p:sldId id="951" r:id="rId24"/>
    <p:sldId id="783" r:id="rId25"/>
    <p:sldId id="1066" r:id="rId26"/>
    <p:sldId id="1046" r:id="rId27"/>
    <p:sldId id="1047" r:id="rId28"/>
    <p:sldId id="883" r:id="rId29"/>
    <p:sldId id="104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76B4A8-961E-6A47-B5AC-5E51F1C60B02}" v="6" dt="2023-07-19T16:14:54.6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7700"/>
  </p:normalViewPr>
  <p:slideViewPr>
    <p:cSldViewPr snapToGrid="0">
      <p:cViewPr>
        <p:scale>
          <a:sx n="145" d="100"/>
          <a:sy n="145" d="100"/>
        </p:scale>
        <p:origin x="1680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I observe strong stimulations in whole plant growth under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nutrients commonly limit primary productivity globally, progressive nutrient limitation has been hypothesized…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08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another example to illustrate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investment = stronger downregulation in Vcmax than Jmax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491916"/>
            <a:ext cx="5376421" cy="3377440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difference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C8F99E4-CE1B-3868-A0A5-3F0D0DA31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489" y="4322864"/>
            <a:ext cx="5696933" cy="126830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Evan A. Perkowski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Ezekannagha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Nicholas G. Smith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41" y="5591168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resource investment to photosynthetic enzymes increases leaf photosynthesis at lower nutrient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269D7A-EB42-6D88-E334-1DD0102F8098}"/>
              </a:ext>
            </a:extLst>
          </p:cNvPr>
          <p:cNvSpPr txBox="1"/>
          <p:nvPr/>
        </p:nvSpPr>
        <p:spPr>
          <a:xfrm rot="18732638">
            <a:off x="3108766" y="3696733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 rot="2677421">
            <a:off x="7542104" y="2568210"/>
            <a:ext cx="2538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nutrient allocation to photosynthetic enzymes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0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1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FF21416-3CC6-9793-D7EA-E3C81032BC26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369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0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1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biochemistry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2AC415-DE19-8CD8-C517-CEAFDF881951}"/>
              </a:ext>
            </a:extLst>
          </p:cNvPr>
          <p:cNvSpPr txBox="1"/>
          <p:nvPr/>
        </p:nvSpPr>
        <p:spPr>
          <a:xfrm>
            <a:off x="10363231" y="-24553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Leaf trait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5038D-79FF-C16A-31D8-AB215BA0D1C4}"/>
              </a:ext>
            </a:extLst>
          </p:cNvPr>
          <p:cNvSpPr txBox="1"/>
          <p:nvPr/>
        </p:nvSpPr>
        <p:spPr>
          <a:xfrm>
            <a:off x="9011642" y="379485"/>
            <a:ext cx="3027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Whole plant trait</a:t>
            </a:r>
          </a:p>
        </p:txBody>
      </p:sp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100E55-78FE-C2EA-84CE-0615AFB0B17C}"/>
              </a:ext>
            </a:extLst>
          </p:cNvPr>
          <p:cNvGrpSpPr/>
          <p:nvPr/>
        </p:nvGrpSpPr>
        <p:grpSpPr>
          <a:xfrm>
            <a:off x="3225638" y="2014626"/>
            <a:ext cx="6432282" cy="4224209"/>
            <a:chOff x="575035" y="1910934"/>
            <a:chExt cx="6432282" cy="4224209"/>
          </a:xfrm>
        </p:grpSpPr>
        <p:pic>
          <p:nvPicPr>
            <p:cNvPr id="2" name="Picture 1" descr="A diagram of different types of soil fertilizers&#10;&#10;Description automatically generated">
              <a:extLst>
                <a:ext uri="{FF2B5EF4-FFF2-40B4-BE49-F238E27FC236}">
                  <a16:creationId xmlns:a16="http://schemas.microsoft.com/office/drawing/2014/main" id="{3D8AFAEA-6DBF-4B8D-2BEA-EF7CA619E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001"/>
            <a:stretch/>
          </p:blipFill>
          <p:spPr>
            <a:xfrm>
              <a:off x="575035" y="1911895"/>
              <a:ext cx="4842555" cy="4223248"/>
            </a:xfrm>
            <a:prstGeom prst="rect">
              <a:avLst/>
            </a:prstGeom>
          </p:spPr>
        </p:pic>
        <p:pic>
          <p:nvPicPr>
            <p:cNvPr id="5" name="Picture 4" descr="A diagram of different types of soil fertilizers&#10;&#10;Description automatically generated">
              <a:extLst>
                <a:ext uri="{FF2B5EF4-FFF2-40B4-BE49-F238E27FC236}">
                  <a16:creationId xmlns:a16="http://schemas.microsoft.com/office/drawing/2014/main" id="{8D790E97-DC41-27B3-B72E-485DD7667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395"/>
            <a:stretch/>
          </p:blipFill>
          <p:spPr>
            <a:xfrm>
              <a:off x="5249906" y="1910934"/>
              <a:ext cx="1757411" cy="4223248"/>
            </a:xfrm>
            <a:prstGeom prst="rect">
              <a:avLst/>
            </a:prstGeom>
          </p:spPr>
        </p:pic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Elevated CO</a:t>
            </a:r>
            <a:r>
              <a:rPr lang="en-US" sz="3200" baseline="-25000" dirty="0"/>
              <a:t>2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sz="3200" dirty="0"/>
              <a:t> photosynthetic capacity </a:t>
            </a:r>
            <a:r>
              <a:rPr lang="en-US" sz="3200" b="1" u="sng" dirty="0"/>
              <a:t>independent</a:t>
            </a:r>
            <a:r>
              <a:rPr lang="en-US" sz="3200" dirty="0"/>
              <a:t> of fertilization or inoculation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10629"/>
              </p:ext>
            </p:extLst>
          </p:nvPr>
        </p:nvGraphicFramePr>
        <p:xfrm>
          <a:off x="254469" y="3278471"/>
          <a:ext cx="276288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967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interactions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51ED09F-79F8-EE00-D12E-3C7AF302AB94}"/>
              </a:ext>
            </a:extLst>
          </p:cNvPr>
          <p:cNvSpPr/>
          <p:nvPr/>
        </p:nvSpPr>
        <p:spPr>
          <a:xfrm>
            <a:off x="3225638" y="1808202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soil fertilization&#10;&#10;Description automatically generated">
            <a:extLst>
              <a:ext uri="{FF2B5EF4-FFF2-40B4-BE49-F238E27FC236}">
                <a16:creationId xmlns:a16="http://schemas.microsoft.com/office/drawing/2014/main" id="{14F2FB17-428A-4578-60F8-88975B03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454" y="1972799"/>
            <a:ext cx="6571489" cy="4224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Patterns </a:t>
            </a:r>
            <a:r>
              <a:rPr lang="en-US" b="1" u="sng" dirty="0"/>
              <a:t>independent</a:t>
            </a:r>
            <a:r>
              <a:rPr lang="en-US" dirty="0"/>
              <a:t> of fertilization </a:t>
            </a:r>
            <a:r>
              <a:rPr lang="en-US" sz="3200" dirty="0"/>
              <a:t>or inoculation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8BD0090D-090D-46A9-F30B-3D3025056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4844"/>
              </p:ext>
            </p:extLst>
          </p:nvPr>
        </p:nvGraphicFramePr>
        <p:xfrm>
          <a:off x="170100" y="3252756"/>
          <a:ext cx="276288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967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interactions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arison of a graph&#10;&#10;Description automatically generated">
            <a:extLst>
              <a:ext uri="{FF2B5EF4-FFF2-40B4-BE49-F238E27FC236}">
                <a16:creationId xmlns:a16="http://schemas.microsoft.com/office/drawing/2014/main" id="{BA2C5AF9-244A-E4C0-CA98-56F727876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35"/>
          <a:stretch/>
        </p:blipFill>
        <p:spPr>
          <a:xfrm>
            <a:off x="3375802" y="1956665"/>
            <a:ext cx="6464633" cy="4263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399634E-6257-C8AC-F345-51CF38C04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48258"/>
              </p:ext>
            </p:extLst>
          </p:nvPr>
        </p:nvGraphicFramePr>
        <p:xfrm>
          <a:off x="445608" y="3076307"/>
          <a:ext cx="2269172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255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477596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56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Nitrogen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84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0A5569-A3E6-0A68-4B84-3DB1EE77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Lovell (TTU IGCAST Phytotron manager)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University of California-Davis Stable Isotope Facility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EcoHealth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Lab at Texas Tech University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Monika Kelley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262" y="5233806"/>
            <a:ext cx="1486289" cy="16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179" y="1218876"/>
            <a:ext cx="3541547" cy="18639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835" y="5233805"/>
            <a:ext cx="1624193" cy="16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279" y="3111681"/>
            <a:ext cx="2922766" cy="216924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105422"/>
            <a:ext cx="3394126" cy="12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89CF7-0630-781D-1EEA-220BB51B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5AB7A-90DF-97D6-2E68-90B14F917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36E46-63D7-36B6-383A-B7C28413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8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C5C032-9F0D-1EF5-404B-121DABF8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fertilization only influences leaf biochemical process rates in </a:t>
            </a:r>
            <a:r>
              <a:rPr lang="en-US" u="sng" dirty="0"/>
              <a:t>uninoculated pots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56CA9-93F6-E1ED-EE78-ADA9B4E7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D8A53-288C-A6D6-E8A2-1049B4425990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53FC31E-650E-E9E5-B2F0-594472E89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59" b="33783"/>
          <a:stretch/>
        </p:blipFill>
        <p:spPr>
          <a:xfrm>
            <a:off x="1005016" y="2126750"/>
            <a:ext cx="10534135" cy="35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0534-AB8A-E013-F86E-72C7A0AD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Inoculation </a:t>
            </a:r>
            <a:r>
              <a:rPr lang="en-US" b="1" dirty="0">
                <a:solidFill>
                  <a:srgbClr val="C00000"/>
                </a:solidFill>
              </a:rPr>
              <a:t>reduced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negative</a:t>
            </a:r>
            <a:r>
              <a:rPr lang="en-US" dirty="0"/>
              <a:t> effect of increasing fertilization on costs to acquire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9970-314B-E240-D712-E82AD480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1D9C163-2E06-AB4F-E443-1F85FB420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45" t="67013" r="20011"/>
          <a:stretch/>
        </p:blipFill>
        <p:spPr>
          <a:xfrm>
            <a:off x="2622945" y="1809345"/>
            <a:ext cx="5918210" cy="491213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287B468-539A-BBCB-1A31-5B85698AE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63" t="50798" r="1951" b="40506"/>
          <a:stretch/>
        </p:blipFill>
        <p:spPr>
          <a:xfrm>
            <a:off x="8423167" y="3429000"/>
            <a:ext cx="1763460" cy="965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7C611-117E-E82B-C7B1-1A5D96109319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9A51ED-7C85-748D-64AA-06AB68044485}"/>
              </a:ext>
            </a:extLst>
          </p:cNvPr>
          <p:cNvSpPr/>
          <p:nvPr/>
        </p:nvSpPr>
        <p:spPr>
          <a:xfrm>
            <a:off x="2553500" y="1839997"/>
            <a:ext cx="415047" cy="479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4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8147-FA6F-64A5-5EEA-695E0BA2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</a:t>
            </a:r>
            <a:r>
              <a:rPr lang="en-US" b="1" dirty="0">
                <a:solidFill>
                  <a:srgbClr val="C00000"/>
                </a:solidFill>
              </a:rPr>
              <a:t>reduce</a:t>
            </a:r>
            <a:r>
              <a:rPr lang="en-US" dirty="0"/>
              <a:t> investment in nitrogen fixation with increasing fertilization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C229F-3707-77A3-330F-E98505E0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96342-6DD0-6B7A-A4F6-A875A5FABB4E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7" name="Picture 6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AABC3CC5-0ABA-346A-7182-B7C84475B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95" t="49373" r="21706" b="1255"/>
          <a:stretch/>
        </p:blipFill>
        <p:spPr>
          <a:xfrm>
            <a:off x="2863190" y="1901905"/>
            <a:ext cx="4975993" cy="4243228"/>
          </a:xfrm>
          <a:prstGeom prst="rect">
            <a:avLst/>
          </a:prstGeom>
        </p:spPr>
      </p:pic>
      <p:pic>
        <p:nvPicPr>
          <p:cNvPr id="8" name="Picture 7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937537E0-BE9E-4906-AEAE-93A4F37FE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84" t="40483" r="490" b="40284"/>
          <a:stretch/>
        </p:blipFill>
        <p:spPr>
          <a:xfrm>
            <a:off x="8023260" y="3020602"/>
            <a:ext cx="2461537" cy="14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8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Plants grown under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have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availability limits net primary productivity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8145447" y="6582975"/>
            <a:ext cx="4057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1724219"/>
            <a:ext cx="7772400" cy="437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BD2E83-C5D4-4196-1B62-7ABB9157EDF8}"/>
              </a:ext>
            </a:extLst>
          </p:cNvPr>
          <p:cNvSpPr txBox="1"/>
          <p:nvPr/>
        </p:nvSpPr>
        <p:spPr>
          <a:xfrm>
            <a:off x="9953675" y="2986877"/>
            <a:ext cx="1490194" cy="1477328"/>
          </a:xfrm>
          <a:prstGeom prst="rect">
            <a:avLst/>
          </a:prstGeom>
          <a:noFill/>
          <a:ln w="38100">
            <a:solidFill>
              <a:srgbClr val="00448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addition increased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NPP across biomes by 29%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244D78B-72E1-C71F-FDDC-2D87B3771BDA}"/>
              </a:ext>
            </a:extLst>
          </p:cNvPr>
          <p:cNvCxnSpPr>
            <a:stCxn id="11" idx="0"/>
          </p:cNvCxnSpPr>
          <p:nvPr/>
        </p:nvCxnSpPr>
        <p:spPr>
          <a:xfrm rot="16200000" flipV="1">
            <a:off x="8287989" y="576094"/>
            <a:ext cx="887489" cy="393407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F68A-1B8C-C176-84D2-9C6568F8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00" y="365125"/>
            <a:ext cx="10626600" cy="1325563"/>
          </a:xfrm>
        </p:spPr>
        <p:txBody>
          <a:bodyPr>
            <a:noAutofit/>
          </a:bodyPr>
          <a:lstStyle/>
          <a:p>
            <a:r>
              <a:rPr lang="en-US" dirty="0"/>
              <a:t>Nutrient limitation has been hypothesized to be the primary mechanism driving plant responses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237B1-2D86-28E4-03E4-01A3B5B6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43D06-B666-CECB-803C-1776C45F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87" y="1667721"/>
            <a:ext cx="6287026" cy="4552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C6B7E-5390-3CF2-5786-713F98072ABD}"/>
              </a:ext>
            </a:extLst>
          </p:cNvPr>
          <p:cNvSpPr txBox="1"/>
          <p:nvPr/>
        </p:nvSpPr>
        <p:spPr>
          <a:xfrm>
            <a:off x="10143066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Luo et al. (2004)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BioScience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5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Props1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4E5716-B306-4EC9-9EB4-5E6D03C58D04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d231a8b3-8ab6-4ace-a91d-0f8b757bf3ad"/>
    <ds:schemaRef ds:uri="e18ce8ce-d11b-4b22-8ffd-9d831c5116b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5145</TotalTime>
  <Words>856</Words>
  <Application>Microsoft Macintosh PowerPoint</Application>
  <PresentationFormat>Widescreen</PresentationFormat>
  <Paragraphs>212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Nitrogen supply and demand control plant responses to elevated CO2 at difference scales </vt:lpstr>
      <vt:lpstr>PowerPoint Presentation</vt:lpstr>
      <vt:lpstr>PowerPoint Presentation</vt:lpstr>
      <vt:lpstr>Plants grown under elevated CO2 exhibit increased whole-plant growth</vt:lpstr>
      <vt:lpstr>Plants grown under elevated CO2 have reduced photosynthetic capacity</vt:lpstr>
      <vt:lpstr>Nutrient availability limits net primary productivity</vt:lpstr>
      <vt:lpstr>Nutrient limitation has been hypothesized to be the primary mechanism driving plant responses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nutrient use</vt:lpstr>
      <vt:lpstr>Study Question</vt:lpstr>
      <vt:lpstr>PowerPoint Presentation</vt:lpstr>
      <vt:lpstr>PowerPoint Presentation</vt:lpstr>
      <vt:lpstr>Experiment setup</vt:lpstr>
      <vt:lpstr>Measurements</vt:lpstr>
      <vt:lpstr>Elevated CO2 decreased photosynthetic capacity independent of fertilization or inoculation</vt:lpstr>
      <vt:lpstr>Elevated CO2 decreased Vcmax25 more strongly than Jmax25. Patterns independent of fertilization or inoculation</vt:lpstr>
      <vt:lpstr>Increasing fertilization increased the positive effect of elevated CO2 on whole-plant growth</vt:lpstr>
      <vt:lpstr>Conclusions</vt:lpstr>
      <vt:lpstr>Acknowledgements</vt:lpstr>
      <vt:lpstr>Thank you!</vt:lpstr>
      <vt:lpstr>Extra slides</vt:lpstr>
      <vt:lpstr>Soil N fertilization only influences leaf biochemical process rates in uninoculated pots</vt:lpstr>
      <vt:lpstr>Inoculation reduced the negative effect of increasing fertilization on costs to acquire nitrogen</vt:lpstr>
      <vt:lpstr>Plants reduce investment in nitrogen fixation with increasing fertilization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39</cp:revision>
  <dcterms:created xsi:type="dcterms:W3CDTF">2023-02-09T18:45:15Z</dcterms:created>
  <dcterms:modified xsi:type="dcterms:W3CDTF">2023-08-01T19:26:08Z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